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3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FFCC66"/>
    <a:srgbClr val="363080"/>
    <a:srgbClr val="5850A5"/>
    <a:srgbClr val="342F61"/>
    <a:srgbClr val="463F83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98" autoAdjust="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F09EF37-BA15-496A-83B7-4EC1412E64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2F88C00-8198-425D-8E7D-D746FC18E0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BF245B-D561-41B9-900F-9279F381B2B7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6C595E-75F5-439E-BC3C-36AE521C111B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473037-6E3E-46DA-8448-0F5BB4D1B414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818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473037-6E3E-46DA-8448-0F5BB4D1B414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721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473037-6E3E-46DA-8448-0F5BB4D1B414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1779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473037-6E3E-46DA-8448-0F5BB4D1B414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06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6C595E-75F5-439E-BC3C-36AE521C111B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7741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6C595E-75F5-439E-BC3C-36AE521C111B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887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4"/>
          <p:cNvSpPr>
            <a:spLocks noChangeArrowheads="1"/>
          </p:cNvSpPr>
          <p:nvPr/>
        </p:nvSpPr>
        <p:spPr bwMode="auto">
          <a:xfrm>
            <a:off x="0" y="1936750"/>
            <a:ext cx="9144000" cy="2987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Freeform 47"/>
          <p:cNvSpPr>
            <a:spLocks/>
          </p:cNvSpPr>
          <p:nvPr/>
        </p:nvSpPr>
        <p:spPr bwMode="auto">
          <a:xfrm>
            <a:off x="7339013" y="3881438"/>
            <a:ext cx="9525" cy="1587"/>
          </a:xfrm>
          <a:custGeom>
            <a:avLst/>
            <a:gdLst>
              <a:gd name="T0" fmla="*/ 0 w 6"/>
              <a:gd name="T1" fmla="*/ 0 h 1587"/>
              <a:gd name="T2" fmla="*/ 0 w 6"/>
              <a:gd name="T3" fmla="*/ 0 h 1587"/>
              <a:gd name="T4" fmla="*/ 9525 w 6"/>
              <a:gd name="T5" fmla="*/ 0 h 1587"/>
              <a:gd name="T6" fmla="*/ 0 w 6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1587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4409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76263" y="2062163"/>
            <a:ext cx="7920037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76263" y="3754438"/>
            <a:ext cx="7920037" cy="71913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E7425F-582F-4C25-95CC-FAE93D3FC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71241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F9E6-CE21-4C1F-B0C0-A810F34853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89221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437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4371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375DE-9DC3-440C-9244-47726B962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495858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57338"/>
            <a:ext cx="8291513" cy="40687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93889-2CBC-4211-A50F-262740D37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60567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57338"/>
            <a:ext cx="8291513" cy="40687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8A9E6-A59D-4827-9C7F-2AD8844E8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98920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57338"/>
            <a:ext cx="4068763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57338"/>
            <a:ext cx="407035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0B6FD-835E-4DB7-BC8C-81E0917C8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18123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EC59A-A13C-4067-9B16-ADC295D44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56669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EEB74-7D6F-40EA-809B-D0B101B1D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94344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68763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57338"/>
            <a:ext cx="4070350" cy="40687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4293D-CA39-4A2B-BE0D-70FC85BAA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92751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2ABD2-9140-4286-8CCC-D2A8819FD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7782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51E17-6CB8-4F17-A154-C3EC819DCB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639934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27B8-F3C1-48E4-A375-800586878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639074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2591-4AF3-41DD-881F-B0DC40D55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63557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A5E5E-5ACE-40B6-92DA-4BB7C787A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45542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7"/>
          <p:cNvSpPr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91513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47A24C2-1801-476D-A1A7-486FD5B73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Green Infrastructure Plans</a:t>
            </a:r>
            <a:endParaRPr lang="en-US" alt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Tasks and Timelines</a:t>
            </a:r>
            <a:br>
              <a:rPr lang="en-GB" altLang="en-US" dirty="0"/>
            </a:br>
            <a:r>
              <a:rPr lang="en-GB" altLang="en-US" dirty="0"/>
              <a:t>November 16, 2016</a:t>
            </a:r>
            <a:endParaRPr lang="en-US" altLang="en-US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Let’s Talk About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What are the endpoints?</a:t>
            </a:r>
          </a:p>
          <a:p>
            <a:pPr eaLnBrk="1" hangingPunct="1"/>
            <a:r>
              <a:rPr lang="en-US" altLang="en-US" sz="2800" dirty="0"/>
              <a:t>What goes into a Green Infrastructure Plan?</a:t>
            </a:r>
          </a:p>
          <a:p>
            <a:pPr lvl="1" eaLnBrk="1" hangingPunct="1"/>
            <a:r>
              <a:rPr lang="en-US" altLang="en-US" sz="2400" dirty="0"/>
              <a:t>Policies</a:t>
            </a:r>
          </a:p>
          <a:p>
            <a:pPr lvl="1" eaLnBrk="1" hangingPunct="1"/>
            <a:r>
              <a:rPr lang="en-US" altLang="en-US" sz="2400" dirty="0"/>
              <a:t>Processes</a:t>
            </a:r>
          </a:p>
          <a:p>
            <a:pPr lvl="1" eaLnBrk="1" hangingPunct="1"/>
            <a:r>
              <a:rPr lang="en-US" altLang="en-US" sz="2400" dirty="0"/>
              <a:t>Infrastructure Projects</a:t>
            </a:r>
          </a:p>
          <a:p>
            <a:pPr lvl="1" eaLnBrk="1" hangingPunct="1"/>
            <a:r>
              <a:rPr lang="en-US" altLang="en-US" sz="2400" dirty="0"/>
              <a:t>Projections of Projects and Loading Reductions</a:t>
            </a:r>
          </a:p>
          <a:p>
            <a:pPr lvl="1" eaLnBrk="1" hangingPunct="1"/>
            <a:r>
              <a:rPr lang="en-US" altLang="en-US" sz="2400" dirty="0"/>
              <a:t>Outreach and Staff Training</a:t>
            </a:r>
          </a:p>
          <a:p>
            <a:pPr eaLnBrk="1" hangingPunct="1"/>
            <a:r>
              <a:rPr lang="en-US" altLang="en-US" sz="2800" dirty="0"/>
              <a:t>What are the tasks and timelines?</a:t>
            </a:r>
          </a:p>
          <a:p>
            <a:pPr lvl="1" eaLnBrk="1" hangingPunct="1"/>
            <a:r>
              <a:rPr lang="en-US" altLang="en-US" sz="2400" dirty="0"/>
              <a:t>Framework – adopted by June 30, 2017</a:t>
            </a:r>
          </a:p>
          <a:p>
            <a:pPr lvl="1" eaLnBrk="1" hangingPunct="1"/>
            <a:r>
              <a:rPr lang="en-US" altLang="en-US" sz="2400" dirty="0"/>
              <a:t>Green Infrastructure Plan – September 2019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Green Infrastructure: Endpoints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4059238" cy="4068762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Retrofit projects within street right-of-way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04765"/>
            <a:ext cx="3324935" cy="24939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:\CCCWP\IMP Pictures\2011-05-21\IMG_33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4005064"/>
            <a:ext cx="3324935" cy="249370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1241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Green Infrastructure: Endpoints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4059238" cy="4068762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Retrofit projects within street right-of-way</a:t>
            </a:r>
          </a:p>
          <a:p>
            <a:pPr eaLnBrk="1" hangingPunct="1"/>
            <a:r>
              <a:rPr lang="en-GB" altLang="en-US" sz="2800" dirty="0"/>
              <a:t>Other projects that divert runoff for dispersal or treatment</a:t>
            </a:r>
            <a:endParaRPr lang="en-US" alt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1448780"/>
            <a:ext cx="3264645" cy="376893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8851077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Green Infrastructure: Endpoints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4059238" cy="4068762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Retrofit projects within street right-of-way</a:t>
            </a:r>
          </a:p>
          <a:p>
            <a:pPr eaLnBrk="1" hangingPunct="1"/>
            <a:r>
              <a:rPr lang="en-GB" altLang="en-US" sz="2800" dirty="0"/>
              <a:t>Other projects that divert runoff for dispersal or treatment</a:t>
            </a:r>
          </a:p>
          <a:p>
            <a:pPr eaLnBrk="1" hangingPunct="1"/>
            <a:r>
              <a:rPr lang="en-US" altLang="en-US" sz="2800" dirty="0"/>
              <a:t>C.3 implementation on previously developed sites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933056"/>
            <a:ext cx="4175955" cy="195430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7061513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Green Infrastructure: Endpoints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7338"/>
            <a:ext cx="4059238" cy="4068762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Retrofit projects within street right-of-way</a:t>
            </a:r>
          </a:p>
          <a:p>
            <a:pPr eaLnBrk="1" hangingPunct="1"/>
            <a:r>
              <a:rPr lang="en-GB" altLang="en-US" sz="2800" dirty="0"/>
              <a:t>Other projects that divert runoff for dispersal or treatment</a:t>
            </a:r>
          </a:p>
          <a:p>
            <a:pPr eaLnBrk="1" hangingPunct="1"/>
            <a:r>
              <a:rPr lang="en-US" altLang="en-US" sz="2800" dirty="0"/>
              <a:t>C.3 implementation on previously developed sites</a:t>
            </a:r>
          </a:p>
          <a:p>
            <a:pPr eaLnBrk="1" hangingPunct="1"/>
            <a:r>
              <a:rPr lang="en-US" altLang="en-US" sz="2800" dirty="0"/>
              <a:t>Reduced transport of urban sediments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042" y="1376772"/>
            <a:ext cx="3373696" cy="24597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5602" name="Picture 2" descr="http://www.swrcb.ca.gov/sanfranciscobay/water_issues/programs/TMDLs/sfbaypcbs/p19-Fig6PCBs_300dpi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16"/>
          <a:stretch/>
        </p:blipFill>
        <p:spPr bwMode="auto">
          <a:xfrm>
            <a:off x="5194042" y="4005064"/>
            <a:ext cx="3344748" cy="237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3013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Green Infrastructure Plans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0788"/>
            <a:ext cx="8291513" cy="4068762"/>
          </a:xfrm>
        </p:spPr>
        <p:txBody>
          <a:bodyPr/>
          <a:lstStyle/>
          <a:p>
            <a:pPr eaLnBrk="1" hangingPunct="1"/>
            <a:r>
              <a:rPr lang="en-US" altLang="en-US" dirty="0"/>
              <a:t>Policies</a:t>
            </a:r>
          </a:p>
          <a:p>
            <a:pPr lvl="1" eaLnBrk="1" hangingPunct="1"/>
            <a:r>
              <a:rPr lang="en-US" altLang="en-US" sz="2400" dirty="0"/>
              <a:t>Resolutions or ordinances giving direction/authority</a:t>
            </a:r>
          </a:p>
          <a:p>
            <a:pPr lvl="1" eaLnBrk="1" hangingPunct="1"/>
            <a:r>
              <a:rPr lang="en-US" altLang="en-US" sz="2400" dirty="0"/>
              <a:t>Updates to existing planning documents</a:t>
            </a:r>
          </a:p>
          <a:p>
            <a:pPr eaLnBrk="1" hangingPunct="1"/>
            <a:r>
              <a:rPr lang="en-US" altLang="en-US" sz="2800" dirty="0"/>
              <a:t>Processes</a:t>
            </a:r>
          </a:p>
          <a:p>
            <a:pPr lvl="1" eaLnBrk="1" hangingPunct="1"/>
            <a:r>
              <a:rPr lang="en-US" altLang="en-US" sz="2400" dirty="0"/>
              <a:t>For reviewing municipal infrastructure projects</a:t>
            </a:r>
          </a:p>
          <a:p>
            <a:pPr lvl="1" eaLnBrk="1" hangingPunct="1"/>
            <a:r>
              <a:rPr lang="en-US" altLang="en-US" sz="2400" dirty="0"/>
              <a:t>For identifying additional opportunities</a:t>
            </a:r>
          </a:p>
          <a:p>
            <a:pPr lvl="1" eaLnBrk="1" hangingPunct="1"/>
            <a:r>
              <a:rPr lang="en-US" altLang="en-US" sz="2400" dirty="0"/>
              <a:t>For tracking and mapping projects</a:t>
            </a:r>
          </a:p>
          <a:p>
            <a:pPr lvl="1" eaLnBrk="1" hangingPunct="1"/>
            <a:r>
              <a:rPr lang="en-US" altLang="en-US" sz="2400" dirty="0"/>
              <a:t>For evaluating load reductions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78166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Green Infrastructure Plans</a:t>
            </a:r>
            <a:endParaRPr lang="en-US" alt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0788"/>
            <a:ext cx="8291513" cy="4068762"/>
          </a:xfrm>
        </p:spPr>
        <p:txBody>
          <a:bodyPr/>
          <a:lstStyle/>
          <a:p>
            <a:pPr eaLnBrk="1" hangingPunct="1"/>
            <a:r>
              <a:rPr lang="en-US" altLang="en-US" dirty="0"/>
              <a:t>Projects and Projections</a:t>
            </a:r>
          </a:p>
          <a:p>
            <a:pPr lvl="1" eaLnBrk="1" hangingPunct="1"/>
            <a:r>
              <a:rPr lang="en-US" altLang="en-US" sz="2400" dirty="0"/>
              <a:t>Maps showing projects and areas to be examined</a:t>
            </a:r>
          </a:p>
          <a:p>
            <a:pPr lvl="1" eaLnBrk="1" hangingPunct="1"/>
            <a:r>
              <a:rPr lang="en-US" altLang="en-US" sz="2400" dirty="0"/>
              <a:t>Areas projected for redevelopment</a:t>
            </a:r>
          </a:p>
          <a:p>
            <a:pPr lvl="1" eaLnBrk="1" hangingPunct="1"/>
            <a:r>
              <a:rPr lang="en-US" altLang="en-US" sz="2400" dirty="0"/>
              <a:t>Projected load reductions</a:t>
            </a:r>
          </a:p>
          <a:p>
            <a:pPr eaLnBrk="1" hangingPunct="1"/>
            <a:r>
              <a:rPr lang="en-US" altLang="en-US" sz="2800" dirty="0"/>
              <a:t>Outreach and Staff Training</a:t>
            </a:r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277928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Timelines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380820" cy="503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63178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B3CCE6"/>
      </a:dk1>
      <a:lt1>
        <a:srgbClr val="FFFFFF"/>
      </a:lt1>
      <a:dk2>
        <a:srgbClr val="6698CC"/>
      </a:dk2>
      <a:lt2>
        <a:srgbClr val="FFFFFF"/>
      </a:lt2>
      <a:accent1>
        <a:srgbClr val="336599"/>
      </a:accent1>
      <a:accent2>
        <a:srgbClr val="2E4C6B"/>
      </a:accent2>
      <a:accent3>
        <a:srgbClr val="B8CAE2"/>
      </a:accent3>
      <a:accent4>
        <a:srgbClr val="DADADA"/>
      </a:accent4>
      <a:accent5>
        <a:srgbClr val="ADB8CA"/>
      </a:accent5>
      <a:accent6>
        <a:srgbClr val="294460"/>
      </a:accent6>
      <a:hlink>
        <a:srgbClr val="0B54A3"/>
      </a:hlink>
      <a:folHlink>
        <a:srgbClr val="0B73E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DBA6"/>
        </a:lt1>
        <a:dk2>
          <a:srgbClr val="000000"/>
        </a:dk2>
        <a:lt2>
          <a:srgbClr val="CC7A00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206</Words>
  <Application>Microsoft Office PowerPoint</Application>
  <PresentationFormat>On-screen Show (4:3)</PresentationFormat>
  <Paragraphs>51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Wingdings</vt:lpstr>
      <vt:lpstr>Default Design</vt:lpstr>
      <vt:lpstr>Green Infrastructure Plans</vt:lpstr>
      <vt:lpstr>Let’s Talk About</vt:lpstr>
      <vt:lpstr>Green Infrastructure: Endpoints</vt:lpstr>
      <vt:lpstr>Green Infrastructure: Endpoints</vt:lpstr>
      <vt:lpstr>Green Infrastructure: Endpoints</vt:lpstr>
      <vt:lpstr>Green Infrastructure: Endpoints</vt:lpstr>
      <vt:lpstr>Green Infrastructure Plans</vt:lpstr>
      <vt:lpstr>Green Infrastructure Plans</vt:lpstr>
      <vt:lpstr>Tasks and Timelines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Blue</dc:title>
  <dc:creator>Presentation Magazine</dc:creator>
  <cp:lastModifiedBy>Dan Cloak</cp:lastModifiedBy>
  <cp:revision>50</cp:revision>
  <dcterms:created xsi:type="dcterms:W3CDTF">2005-03-15T10:04:38Z</dcterms:created>
  <dcterms:modified xsi:type="dcterms:W3CDTF">2016-11-16T15:20:17Z</dcterms:modified>
</cp:coreProperties>
</file>